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6" r:id="rId2"/>
    <p:sldId id="256" r:id="rId3"/>
    <p:sldId id="376" r:id="rId4"/>
    <p:sldId id="377" r:id="rId5"/>
    <p:sldId id="378" r:id="rId6"/>
    <p:sldId id="409" r:id="rId7"/>
    <p:sldId id="410" r:id="rId8"/>
    <p:sldId id="442" r:id="rId9"/>
    <p:sldId id="443" r:id="rId10"/>
    <p:sldId id="433" r:id="rId11"/>
    <p:sldId id="257" r:id="rId12"/>
    <p:sldId id="258" r:id="rId13"/>
    <p:sldId id="277" r:id="rId14"/>
    <p:sldId id="284" r:id="rId15"/>
    <p:sldId id="282" r:id="rId16"/>
    <p:sldId id="283" r:id="rId17"/>
    <p:sldId id="285" r:id="rId18"/>
    <p:sldId id="261" r:id="rId19"/>
    <p:sldId id="262" r:id="rId20"/>
    <p:sldId id="264" r:id="rId21"/>
    <p:sldId id="372" r:id="rId22"/>
    <p:sldId id="265" r:id="rId23"/>
    <p:sldId id="268" r:id="rId24"/>
    <p:sldId id="269" r:id="rId25"/>
    <p:sldId id="278" r:id="rId26"/>
    <p:sldId id="279" r:id="rId27"/>
    <p:sldId id="270" r:id="rId28"/>
    <p:sldId id="273" r:id="rId29"/>
    <p:sldId id="280" r:id="rId30"/>
    <p:sldId id="439" r:id="rId31"/>
    <p:sldId id="440" r:id="rId32"/>
    <p:sldId id="437" r:id="rId33"/>
    <p:sldId id="438" r:id="rId34"/>
    <p:sldId id="436" r:id="rId35"/>
    <p:sldId id="441" r:id="rId36"/>
    <p:sldId id="288" r:id="rId37"/>
    <p:sldId id="375" r:id="rId38"/>
    <p:sldId id="291" r:id="rId39"/>
    <p:sldId id="326" r:id="rId40"/>
    <p:sldId id="292" r:id="rId41"/>
    <p:sldId id="348" r:id="rId42"/>
    <p:sldId id="369" r:id="rId43"/>
    <p:sldId id="294" r:id="rId44"/>
    <p:sldId id="295" r:id="rId45"/>
    <p:sldId id="296" r:id="rId46"/>
    <p:sldId id="299" r:id="rId47"/>
    <p:sldId id="300" r:id="rId48"/>
    <p:sldId id="373" r:id="rId49"/>
    <p:sldId id="302" r:id="rId50"/>
    <p:sldId id="303" r:id="rId51"/>
    <p:sldId id="370" r:id="rId52"/>
    <p:sldId id="336" r:id="rId53"/>
    <p:sldId id="338" r:id="rId54"/>
    <p:sldId id="368" r:id="rId55"/>
    <p:sldId id="305" r:id="rId56"/>
    <p:sldId id="306" r:id="rId57"/>
    <p:sldId id="307" r:id="rId58"/>
    <p:sldId id="339" r:id="rId59"/>
    <p:sldId id="301" r:id="rId60"/>
    <p:sldId id="325" r:id="rId61"/>
    <p:sldId id="317" r:id="rId62"/>
    <p:sldId id="318" r:id="rId63"/>
    <p:sldId id="319" r:id="rId64"/>
    <p:sldId id="435" r:id="rId65"/>
    <p:sldId id="323" r:id="rId66"/>
    <p:sldId id="327" r:id="rId67"/>
    <p:sldId id="328" r:id="rId68"/>
    <p:sldId id="431" r:id="rId69"/>
    <p:sldId id="374" r:id="rId70"/>
    <p:sldId id="331" r:id="rId71"/>
    <p:sldId id="362" r:id="rId72"/>
    <p:sldId id="363" r:id="rId73"/>
    <p:sldId id="333" r:id="rId74"/>
    <p:sldId id="367" r:id="rId75"/>
    <p:sldId id="335" r:id="rId76"/>
    <p:sldId id="428" r:id="rId77"/>
    <p:sldId id="334" r:id="rId78"/>
    <p:sldId id="429" r:id="rId79"/>
    <p:sldId id="430" r:id="rId80"/>
    <p:sldId id="422" r:id="rId81"/>
    <p:sldId id="423" r:id="rId82"/>
    <p:sldId id="424" r:id="rId83"/>
    <p:sldId id="425" r:id="rId84"/>
    <p:sldId id="426" r:id="rId85"/>
    <p:sldId id="427" r:id="rId86"/>
    <p:sldId id="434" r:id="rId87"/>
    <p:sldId id="432" r:id="rId88"/>
    <p:sldId id="379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66" r:id="rId99"/>
    <p:sldId id="275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8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6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1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4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8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56DAF-D795-4300-9C7D-37C378BAB5D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1CC5-5714-465B-8C90-1B9673E1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2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deners.com/home?SC=XNET9527&amp;gclid=Cj0KEQjwldzHBRCfg_aImKrf7N4BEiQABJTPKJV8kBiKBSO1KwWV7twP54fKKTxB9LjRslWBzpJKxksaAqNN8P8HAQ&amp;kwid=48850102x27965858125x341633125" TargetMode="External"/><Relationship Id="rId2" Type="http://schemas.openxmlformats.org/officeDocument/2006/relationships/hyperlink" Target="https://www.gardeningknowhow.com/edible/vegetables/tomato/growing-tomatoes-upside-down.htm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848600" cy="198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Sustainability Heroes grow and preserve their own food—If I can do it, you can do it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. . .and here’s how</a:t>
            </a:r>
          </a:p>
        </p:txBody>
      </p:sp>
    </p:spTree>
    <p:extLst>
      <p:ext uri="{BB962C8B-B14F-4D97-AF65-F5344CB8AC3E}">
        <p14:creationId xmlns:p14="http://schemas.microsoft.com/office/powerpoint/2010/main" val="209247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Plant stuff for winter harvest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Carrots &amp; Cabbage mid-July</a:t>
            </a:r>
          </a:p>
          <a:p>
            <a:pPr eaLnBrk="1" hangingPunct="1">
              <a:defRPr/>
            </a:pPr>
            <a:r>
              <a:rPr lang="en-US" altLang="en-US" dirty="0"/>
              <a:t>Peas, Beets, Spinach </a:t>
            </a:r>
            <a:r>
              <a:rPr lang="en-US" altLang="en-US" dirty="0" smtClean="0"/>
              <a:t>October</a:t>
            </a:r>
          </a:p>
          <a:p>
            <a:pPr eaLnBrk="1" hangingPunct="1">
              <a:defRPr/>
            </a:pPr>
            <a:r>
              <a:rPr lang="en-US" altLang="en-US" dirty="0" smtClean="0"/>
              <a:t>Salad Greens &amp; Chard—most anytime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Garlic—Halloween </a:t>
            </a:r>
            <a:r>
              <a:rPr lang="en-US" altLang="en-US" dirty="0" smtClean="0"/>
              <a:t>Time</a:t>
            </a:r>
          </a:p>
          <a:p>
            <a:pPr eaLnBrk="1" hangingPunct="1">
              <a:defRPr/>
            </a:pPr>
            <a:r>
              <a:rPr lang="en-US" altLang="en-US" dirty="0" smtClean="0"/>
              <a:t>Onions—Fall varieties in September; Spring 	varieties in February-March</a:t>
            </a: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Leeks—Most </a:t>
            </a:r>
            <a:r>
              <a:rPr lang="en-US" altLang="en-US" dirty="0" smtClean="0"/>
              <a:t>anytime (they overwinter well)</a:t>
            </a: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637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85800"/>
            <a:ext cx="18908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Stanley always</a:t>
            </a:r>
          </a:p>
          <a:p>
            <a:r>
              <a:rPr lang="en-US" dirty="0"/>
              <a:t>wants to be </a:t>
            </a:r>
          </a:p>
          <a:p>
            <a:r>
              <a:rPr lang="en-US" dirty="0"/>
              <a:t>involved in </a:t>
            </a:r>
            <a:r>
              <a:rPr lang="en-US" i="1" dirty="0"/>
              <a:t>any</a:t>
            </a:r>
            <a:endParaRPr lang="en-US" dirty="0"/>
          </a:p>
          <a:p>
            <a:r>
              <a:rPr lang="en-US" dirty="0"/>
              <a:t>project. “can I </a:t>
            </a:r>
          </a:p>
          <a:p>
            <a:r>
              <a:rPr lang="en-US" dirty="0"/>
              <a:t>help, Steve? </a:t>
            </a:r>
          </a:p>
          <a:p>
            <a:r>
              <a:rPr lang="en-US" dirty="0"/>
              <a:t>Please!!!! Help</a:t>
            </a:r>
          </a:p>
          <a:p>
            <a:r>
              <a:rPr lang="en-US" dirty="0"/>
              <a:t>me over the fence</a:t>
            </a:r>
          </a:p>
          <a:p>
            <a:r>
              <a:rPr lang="en-US" dirty="0"/>
              <a:t>I won’t eat all</a:t>
            </a:r>
          </a:p>
          <a:p>
            <a:r>
              <a:rPr lang="en-US" dirty="0"/>
              <a:t>of your garden</a:t>
            </a:r>
          </a:p>
          <a:p>
            <a:r>
              <a:rPr lang="en-US" dirty="0"/>
              <a:t>---promise!” (as </a:t>
            </a:r>
          </a:p>
          <a:p>
            <a:r>
              <a:rPr lang="en-US" dirty="0"/>
              <a:t>you can see,</a:t>
            </a:r>
          </a:p>
          <a:p>
            <a:r>
              <a:rPr lang="en-US" dirty="0"/>
              <a:t>tongue deeply</a:t>
            </a:r>
          </a:p>
          <a:p>
            <a:r>
              <a:rPr lang="en-US" dirty="0"/>
              <a:t>embedded in</a:t>
            </a:r>
          </a:p>
          <a:p>
            <a:r>
              <a:rPr lang="en-US" dirty="0"/>
              <a:t>cheek)</a:t>
            </a:r>
          </a:p>
        </p:txBody>
      </p:sp>
    </p:spTree>
    <p:extLst>
      <p:ext uri="{BB962C8B-B14F-4D97-AF65-F5344CB8AC3E}">
        <p14:creationId xmlns:p14="http://schemas.microsoft.com/office/powerpoint/2010/main" val="420227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457200"/>
            <a:ext cx="275428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My garden has</a:t>
            </a:r>
          </a:p>
          <a:p>
            <a:r>
              <a:rPr lang="en-US" dirty="0">
                <a:solidFill>
                  <a:schemeClr val="bg1"/>
                </a:solidFill>
              </a:rPr>
              <a:t>25 beds about 5 ‘X 12’</a:t>
            </a:r>
          </a:p>
          <a:p>
            <a:r>
              <a:rPr lang="en-US" dirty="0">
                <a:solidFill>
                  <a:schemeClr val="bg1"/>
                </a:solidFill>
              </a:rPr>
              <a:t>(used fir 2X6 &amp; 2X12</a:t>
            </a:r>
          </a:p>
          <a:p>
            <a:r>
              <a:rPr lang="en-US" dirty="0">
                <a:solidFill>
                  <a:schemeClr val="bg1"/>
                </a:solidFill>
              </a:rPr>
              <a:t> with poly liner)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Put down landscape</a:t>
            </a:r>
          </a:p>
          <a:p>
            <a:r>
              <a:rPr lang="en-US" dirty="0">
                <a:solidFill>
                  <a:schemeClr val="bg1"/>
                </a:solidFill>
              </a:rPr>
              <a:t>fabric to cover grass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chicken wire under bed</a:t>
            </a:r>
          </a:p>
          <a:p>
            <a:r>
              <a:rPr lang="en-US" dirty="0">
                <a:solidFill>
                  <a:schemeClr val="bg1"/>
                </a:solidFill>
              </a:rPr>
              <a:t>to exclude gophers/moles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layer of mulch, layer of soil</a:t>
            </a:r>
          </a:p>
          <a:p>
            <a:r>
              <a:rPr lang="en-US" dirty="0">
                <a:solidFill>
                  <a:schemeClr val="bg1"/>
                </a:solidFill>
              </a:rPr>
              <a:t>mix, layer of manure/straw,</a:t>
            </a:r>
          </a:p>
          <a:p>
            <a:r>
              <a:rPr lang="en-US" dirty="0">
                <a:solidFill>
                  <a:schemeClr val="bg1"/>
                </a:solidFill>
              </a:rPr>
              <a:t>layer of compost</a:t>
            </a:r>
          </a:p>
        </p:txBody>
      </p:sp>
    </p:spTree>
    <p:extLst>
      <p:ext uri="{BB962C8B-B14F-4D97-AF65-F5344CB8AC3E}">
        <p14:creationId xmlns:p14="http://schemas.microsoft.com/office/powerpoint/2010/main" val="322738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304800"/>
            <a:ext cx="3266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Hazelnut shells for better footing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on </a:t>
            </a:r>
            <a:r>
              <a:rPr lang="en-US" dirty="0">
                <a:solidFill>
                  <a:schemeClr val="bg1"/>
                </a:solidFill>
              </a:rPr>
              <a:t>landscape </a:t>
            </a:r>
            <a:r>
              <a:rPr lang="en-US" dirty="0" smtClean="0">
                <a:solidFill>
                  <a:schemeClr val="bg1"/>
                </a:solidFill>
              </a:rPr>
              <a:t>fabric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(and aesthetics)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2731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Standpipe, timer, manifold,</a:t>
            </a:r>
          </a:p>
          <a:p>
            <a:r>
              <a:rPr lang="en-US" dirty="0">
                <a:solidFill>
                  <a:schemeClr val="bg1"/>
                </a:solidFill>
              </a:rPr>
              <a:t>hoses to four raised beds. </a:t>
            </a:r>
          </a:p>
          <a:p>
            <a:r>
              <a:rPr lang="en-US" dirty="0">
                <a:solidFill>
                  <a:schemeClr val="bg1"/>
                </a:solidFill>
              </a:rPr>
              <a:t>1-2 hours per day waters</a:t>
            </a:r>
          </a:p>
          <a:p>
            <a:r>
              <a:rPr lang="en-US" dirty="0">
                <a:solidFill>
                  <a:schemeClr val="bg1"/>
                </a:solidFill>
              </a:rPr>
              <a:t>everything.</a:t>
            </a:r>
          </a:p>
        </p:txBody>
      </p:sp>
    </p:spTree>
    <p:extLst>
      <p:ext uri="{BB962C8B-B14F-4D97-AF65-F5344CB8AC3E}">
        <p14:creationId xmlns:p14="http://schemas.microsoft.com/office/powerpoint/2010/main" val="37558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600200"/>
            <a:ext cx="3604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Drip Tape-drips every eight </a:t>
            </a:r>
            <a:r>
              <a:rPr lang="en-US" dirty="0" smtClean="0">
                <a:solidFill>
                  <a:schemeClr val="bg1"/>
                </a:solidFill>
              </a:rPr>
              <a:t>inches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 often plant a double row straddling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drip tapes (carrots for example)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5181600"/>
            <a:ext cx="2827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Strawberries planted 2016. This bed produced six</a:t>
            </a:r>
          </a:p>
          <a:p>
            <a:r>
              <a:rPr lang="en-US" dirty="0">
                <a:solidFill>
                  <a:schemeClr val="bg1"/>
                </a:solidFill>
              </a:rPr>
              <a:t>gallons sliced berries in 2017. Note plastic mulch</a:t>
            </a:r>
          </a:p>
          <a:p>
            <a:r>
              <a:rPr lang="en-US" dirty="0">
                <a:solidFill>
                  <a:schemeClr val="bg1"/>
                </a:solidFill>
              </a:rPr>
              <a:t>keeps runners from rooting</a:t>
            </a:r>
          </a:p>
        </p:txBody>
      </p:sp>
    </p:spTree>
    <p:extLst>
      <p:ext uri="{BB962C8B-B14F-4D97-AF65-F5344CB8AC3E}">
        <p14:creationId xmlns:p14="http://schemas.microsoft.com/office/powerpoint/2010/main" val="4455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2017 Raised Beds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Photos taken 4/18/17</a:t>
            </a:r>
          </a:p>
          <a:p>
            <a:r>
              <a:rPr lang="en-US" dirty="0"/>
              <a:t>(unless noted otherwise)</a:t>
            </a:r>
          </a:p>
        </p:txBody>
      </p:sp>
    </p:spTree>
    <p:extLst>
      <p:ext uri="{BB962C8B-B14F-4D97-AF65-F5344CB8AC3E}">
        <p14:creationId xmlns:p14="http://schemas.microsoft.com/office/powerpoint/2010/main" val="574884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418" y="437777"/>
            <a:ext cx="18455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Swiss Chard </a:t>
            </a:r>
          </a:p>
          <a:p>
            <a:r>
              <a:rPr lang="en-US" dirty="0"/>
              <a:t>overwinters well. </a:t>
            </a:r>
          </a:p>
          <a:p>
            <a:endParaRPr lang="en-US" dirty="0"/>
          </a:p>
          <a:p>
            <a:r>
              <a:rPr lang="en-US" dirty="0"/>
              <a:t>Note: </a:t>
            </a:r>
          </a:p>
          <a:p>
            <a:r>
              <a:rPr lang="en-US" dirty="0"/>
              <a:t>asparagus—takes</a:t>
            </a:r>
          </a:p>
          <a:p>
            <a:r>
              <a:rPr lang="en-US" dirty="0"/>
              <a:t>three years to</a:t>
            </a:r>
          </a:p>
          <a:p>
            <a:r>
              <a:rPr lang="en-US" dirty="0"/>
              <a:t>p</a:t>
            </a:r>
            <a:r>
              <a:rPr lang="en-US" dirty="0" smtClean="0"/>
              <a:t>roduce (for me</a:t>
            </a:r>
          </a:p>
          <a:p>
            <a:r>
              <a:rPr lang="en-US" dirty="0" smtClean="0"/>
              <a:t>quantity is not</a:t>
            </a:r>
          </a:p>
          <a:p>
            <a:r>
              <a:rPr lang="en-US" dirty="0"/>
              <a:t>w</a:t>
            </a:r>
            <a:r>
              <a:rPr lang="en-US" dirty="0" smtClean="0"/>
              <a:t>orth the effort)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257800"/>
            <a:ext cx="273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b="1" dirty="0" err="1">
                <a:solidFill>
                  <a:schemeClr val="bg1"/>
                </a:solidFill>
              </a:rPr>
              <a:t>OverwinteredSwiss</a:t>
            </a:r>
            <a:r>
              <a:rPr lang="en-US" b="1" dirty="0">
                <a:solidFill>
                  <a:schemeClr val="bg1"/>
                </a:solidFill>
              </a:rPr>
              <a:t> Chard</a:t>
            </a:r>
          </a:p>
        </p:txBody>
      </p:sp>
    </p:spTree>
    <p:extLst>
      <p:ext uri="{BB962C8B-B14F-4D97-AF65-F5344CB8AC3E}">
        <p14:creationId xmlns:p14="http://schemas.microsoft.com/office/powerpoint/2010/main" val="876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5715000"/>
            <a:ext cx="215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Fall Spinach planting</a:t>
            </a:r>
          </a:p>
        </p:txBody>
      </p:sp>
    </p:spTree>
    <p:extLst>
      <p:ext uri="{BB962C8B-B14F-4D97-AF65-F5344CB8AC3E}">
        <p14:creationId xmlns:p14="http://schemas.microsoft.com/office/powerpoint/2010/main" val="25716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195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carrot</a:t>
            </a:r>
          </a:p>
          <a:p>
            <a:r>
              <a:rPr lang="en-US" dirty="0"/>
              <a:t>transplants</a:t>
            </a:r>
          </a:p>
        </p:txBody>
      </p:sp>
    </p:spTree>
    <p:extLst>
      <p:ext uri="{BB962C8B-B14F-4D97-AF65-F5344CB8AC3E}">
        <p14:creationId xmlns:p14="http://schemas.microsoft.com/office/powerpoint/2010/main" val="8060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5257800"/>
            <a:ext cx="270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Carrot transplants produce</a:t>
            </a:r>
          </a:p>
          <a:p>
            <a:r>
              <a:rPr lang="en-US" dirty="0">
                <a:solidFill>
                  <a:schemeClr val="bg1"/>
                </a:solidFill>
              </a:rPr>
              <a:t>carrots by May.</a:t>
            </a:r>
          </a:p>
        </p:txBody>
      </p:sp>
    </p:spTree>
    <p:extLst>
      <p:ext uri="{BB962C8B-B14F-4D97-AF65-F5344CB8AC3E}">
        <p14:creationId xmlns:p14="http://schemas.microsoft.com/office/powerpoint/2010/main" val="19884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81000"/>
            <a:ext cx="6324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Garlic: Think vampires. Plant garlic on Halloween, harvest in </a:t>
            </a:r>
            <a:r>
              <a:rPr lang="en-US" dirty="0" smtClean="0">
                <a:solidFill>
                  <a:schemeClr val="bg1"/>
                </a:solidFill>
              </a:rPr>
              <a:t>June.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Note: double row straddling the drip tape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200400"/>
            <a:ext cx="21725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Onion “bulbs”</a:t>
            </a:r>
          </a:p>
          <a:p>
            <a:r>
              <a:rPr lang="en-US" dirty="0">
                <a:solidFill>
                  <a:schemeClr val="bg1"/>
                </a:solidFill>
              </a:rPr>
              <a:t>planted March</a:t>
            </a:r>
          </a:p>
          <a:p>
            <a:r>
              <a:rPr lang="en-US" dirty="0">
                <a:solidFill>
                  <a:schemeClr val="bg1"/>
                </a:solidFill>
              </a:rPr>
              <a:t>15. Harvest in</a:t>
            </a:r>
          </a:p>
          <a:p>
            <a:r>
              <a:rPr lang="en-US" dirty="0">
                <a:solidFill>
                  <a:schemeClr val="bg1"/>
                </a:solidFill>
              </a:rPr>
              <a:t>July/August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 right, </a:t>
            </a:r>
          </a:p>
          <a:p>
            <a:r>
              <a:rPr lang="en-US" dirty="0">
                <a:solidFill>
                  <a:schemeClr val="bg1"/>
                </a:solidFill>
              </a:rPr>
              <a:t>Walla Walla </a:t>
            </a:r>
          </a:p>
          <a:p>
            <a:r>
              <a:rPr lang="en-US" dirty="0">
                <a:solidFill>
                  <a:schemeClr val="bg1"/>
                </a:solidFill>
              </a:rPr>
              <a:t>Sweet </a:t>
            </a:r>
            <a:r>
              <a:rPr lang="en-US" dirty="0" smtClean="0">
                <a:solidFill>
                  <a:schemeClr val="bg1"/>
                </a:solidFill>
              </a:rPr>
              <a:t>onions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Plant in Fall--Harvest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June. </a:t>
            </a:r>
            <a:r>
              <a:rPr lang="en-US" dirty="0" smtClean="0">
                <a:solidFill>
                  <a:schemeClr val="bg1"/>
                </a:solidFill>
              </a:rPr>
              <a:t>Huge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4724400"/>
            <a:ext cx="2550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2016 raspberry plantings</a:t>
            </a:r>
          </a:p>
          <a:p>
            <a:r>
              <a:rPr lang="en-US" b="1" dirty="0"/>
              <a:t>Use heavy steel fence</a:t>
            </a:r>
          </a:p>
          <a:p>
            <a:r>
              <a:rPr lang="en-US" b="1" dirty="0"/>
              <a:t>material to hold up.</a:t>
            </a:r>
          </a:p>
        </p:txBody>
      </p:sp>
    </p:spTree>
    <p:extLst>
      <p:ext uri="{BB962C8B-B14F-4D97-AF65-F5344CB8AC3E}">
        <p14:creationId xmlns:p14="http://schemas.microsoft.com/office/powerpoint/2010/main" val="4563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Why Raised Bed Gardening?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Soil in Willamette Valley is difficult clay</a:t>
            </a:r>
          </a:p>
          <a:p>
            <a:pPr>
              <a:defRPr/>
            </a:pPr>
            <a:r>
              <a:rPr lang="en-US" sz="2800" dirty="0"/>
              <a:t>Control soil, possible to just use compost</a:t>
            </a:r>
          </a:p>
          <a:p>
            <a:pPr marL="0" indent="0">
              <a:buFontTx/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9255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20B46A-0FAD-454C-97EC-21B4DE376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DFF5C0-631B-43E2-A0AB-3CEC48613387}"/>
              </a:ext>
            </a:extLst>
          </p:cNvPr>
          <p:cNvSpPr txBox="1"/>
          <p:nvPr/>
        </p:nvSpPr>
        <p:spPr>
          <a:xfrm>
            <a:off x="838200" y="381000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2019 Raspberries</a:t>
            </a:r>
          </a:p>
        </p:txBody>
      </p:sp>
    </p:spTree>
    <p:extLst>
      <p:ext uri="{BB962C8B-B14F-4D97-AF65-F5344CB8AC3E}">
        <p14:creationId xmlns:p14="http://schemas.microsoft.com/office/powerpoint/2010/main" val="14262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5925CA-C798-4159-B0F0-73FFB84AB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4F826B-8827-44CF-9D63-AF862027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0DF9D9-66F8-4981-AB56-6094155ED201}"/>
              </a:ext>
            </a:extLst>
          </p:cNvPr>
          <p:cNvSpPr txBox="1"/>
          <p:nvPr/>
        </p:nvSpPr>
        <p:spPr>
          <a:xfrm>
            <a:off x="533400" y="685800"/>
            <a:ext cx="225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Currents for jelly</a:t>
            </a:r>
          </a:p>
        </p:txBody>
      </p:sp>
    </p:spTree>
    <p:extLst>
      <p:ext uri="{BB962C8B-B14F-4D97-AF65-F5344CB8AC3E}">
        <p14:creationId xmlns:p14="http://schemas.microsoft.com/office/powerpoint/2010/main" val="27994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2D946E-4217-4155-8ED0-B7DE4075A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4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2FAE9E-2336-4A1C-A281-5A891F550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43000"/>
            <a:ext cx="6857999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22C3EC-418D-4F21-8FF9-3F8334B9684D}"/>
              </a:ext>
            </a:extLst>
          </p:cNvPr>
          <p:cNvSpPr txBox="1"/>
          <p:nvPr/>
        </p:nvSpPr>
        <p:spPr>
          <a:xfrm>
            <a:off x="152400" y="1447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Gooseberries</a:t>
            </a:r>
          </a:p>
        </p:txBody>
      </p:sp>
    </p:spTree>
    <p:extLst>
      <p:ext uri="{BB962C8B-B14F-4D97-AF65-F5344CB8AC3E}">
        <p14:creationId xmlns:p14="http://schemas.microsoft.com/office/powerpoint/2010/main" val="32114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889F2B-2FEA-4B57-9B8C-86213AC87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16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B68AE3-6DB1-4412-B4D3-4E79D570B045}"/>
              </a:ext>
            </a:extLst>
          </p:cNvPr>
          <p:cNvSpPr txBox="1"/>
          <p:nvPr/>
        </p:nvSpPr>
        <p:spPr>
          <a:xfrm>
            <a:off x="685800" y="38100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Rhubarb</a:t>
            </a:r>
          </a:p>
        </p:txBody>
      </p:sp>
    </p:spTree>
    <p:extLst>
      <p:ext uri="{BB962C8B-B14F-4D97-AF65-F5344CB8AC3E}">
        <p14:creationId xmlns:p14="http://schemas.microsoft.com/office/powerpoint/2010/main" val="12192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Later in the summer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Photos taken in September/October</a:t>
            </a:r>
          </a:p>
        </p:txBody>
      </p:sp>
    </p:spTree>
    <p:extLst>
      <p:ext uri="{BB962C8B-B14F-4D97-AF65-F5344CB8AC3E}">
        <p14:creationId xmlns:p14="http://schemas.microsoft.com/office/powerpoint/2010/main" val="11625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Why Raised Bed Gardening?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Soil in Willamette Valley is difficult clay</a:t>
            </a:r>
          </a:p>
          <a:p>
            <a:pPr>
              <a:defRPr/>
            </a:pPr>
            <a:r>
              <a:rPr lang="en-US" sz="2400" dirty="0"/>
              <a:t>Control soil, possible to just use compost</a:t>
            </a:r>
          </a:p>
          <a:p>
            <a:pPr>
              <a:defRPr/>
            </a:pPr>
            <a:r>
              <a:rPr lang="en-US" sz="2800" dirty="0"/>
              <a:t>Reduce Water—don’t water weeds</a:t>
            </a:r>
          </a:p>
          <a:p>
            <a:pPr marL="0" indent="0">
              <a:buFontTx/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1553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41249"/>
            <a:ext cx="4597565" cy="3616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85800"/>
            <a:ext cx="220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Sweet Potato Flowers</a:t>
            </a:r>
          </a:p>
        </p:txBody>
      </p:sp>
    </p:spTree>
    <p:extLst>
      <p:ext uri="{BB962C8B-B14F-4D97-AF65-F5344CB8AC3E}">
        <p14:creationId xmlns:p14="http://schemas.microsoft.com/office/powerpoint/2010/main" val="8911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4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477000"/>
            <a:ext cx="335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Tomatillos—coolest nature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Why Raised Bed Gardening?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Soil in Willamette Valley is difficult clay</a:t>
            </a:r>
          </a:p>
          <a:p>
            <a:pPr>
              <a:defRPr/>
            </a:pPr>
            <a:r>
              <a:rPr lang="en-US" sz="2400" dirty="0"/>
              <a:t>Control soil, possible to just use compost</a:t>
            </a:r>
          </a:p>
          <a:p>
            <a:pPr>
              <a:defRPr/>
            </a:pPr>
            <a:r>
              <a:rPr lang="en-US" sz="2400" dirty="0"/>
              <a:t>Reduce Water—don’t water weeds</a:t>
            </a:r>
          </a:p>
          <a:p>
            <a:pPr>
              <a:defRPr/>
            </a:pPr>
            <a:r>
              <a:rPr lang="en-US" sz="2800" dirty="0"/>
              <a:t>Plant Densely—save space, fewer weeds</a:t>
            </a:r>
          </a:p>
          <a:p>
            <a:pPr marL="0" indent="0">
              <a:buFontTx/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5007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838200"/>
            <a:ext cx="211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Sungold</a:t>
            </a:r>
            <a:r>
              <a:rPr lang="en-US" dirty="0" smtClean="0">
                <a:solidFill>
                  <a:schemeClr val="bg1"/>
                </a:solidFill>
              </a:rPr>
              <a:t>, as sweet 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Eating candy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959840"/>
            <a:ext cx="168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 Tomatoes</a:t>
            </a:r>
          </a:p>
          <a:p>
            <a:r>
              <a:rPr lang="en-US" dirty="0" smtClean="0"/>
              <a:t>Best for sauce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to grow?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Corvallis is ridiculously easy to grow your own food</a:t>
            </a:r>
          </a:p>
          <a:p>
            <a:pPr eaLnBrk="1" hangingPunct="1"/>
            <a:r>
              <a:rPr lang="en-US" altLang="en-US" dirty="0"/>
              <a:t>Carrots, onions, leeks, cucumbers, beans, tomatoes, tomatillos, parsnips, potatoes, garlic, peas, sweet potatoes, regular potatoes, squash—summer and winter, cantaloupe, salad greens.  Just about anything.</a:t>
            </a:r>
          </a:p>
        </p:txBody>
      </p:sp>
    </p:spTree>
    <p:extLst>
      <p:ext uri="{BB962C8B-B14F-4D97-AF65-F5344CB8AC3E}">
        <p14:creationId xmlns:p14="http://schemas.microsoft.com/office/powerpoint/2010/main" val="2239628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983258-FD29-4AC6-8F04-2D5D1547D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C22F3D-8BB1-42B7-B390-7A948377AA48}"/>
              </a:ext>
            </a:extLst>
          </p:cNvPr>
          <p:cNvSpPr txBox="1"/>
          <p:nvPr/>
        </p:nvSpPr>
        <p:spPr>
          <a:xfrm>
            <a:off x="533400" y="457200"/>
            <a:ext cx="4758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2019 cabbages—planted in February</a:t>
            </a:r>
          </a:p>
        </p:txBody>
      </p:sp>
    </p:spTree>
    <p:extLst>
      <p:ext uri="{BB962C8B-B14F-4D97-AF65-F5344CB8AC3E}">
        <p14:creationId xmlns:p14="http://schemas.microsoft.com/office/powerpoint/2010/main" val="8386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15645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 planting of</a:t>
            </a:r>
          </a:p>
          <a:p>
            <a:r>
              <a:rPr lang="en-US" dirty="0"/>
              <a:t>Peas (left)</a:t>
            </a:r>
          </a:p>
          <a:p>
            <a:r>
              <a:rPr lang="en-US" dirty="0"/>
              <a:t>Beets (center)</a:t>
            </a:r>
          </a:p>
          <a:p>
            <a:r>
              <a:rPr lang="en-US" dirty="0"/>
              <a:t>Cilantro (rear)</a:t>
            </a:r>
          </a:p>
          <a:p>
            <a:r>
              <a:rPr lang="en-US" dirty="0"/>
              <a:t>Spinach (right)</a:t>
            </a:r>
          </a:p>
          <a:p>
            <a:r>
              <a:rPr lang="en-US" dirty="0"/>
              <a:t>Swiss Chard </a:t>
            </a:r>
          </a:p>
          <a:p>
            <a:r>
              <a:rPr lang="en-US" dirty="0"/>
              <a:t>(back right)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1668"/>
            <a:ext cx="254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Carrots planted mid-July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6477000"/>
            <a:ext cx="659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Planted mid-July, cover with straw,  put plastic cover, enjoy all winter</a:t>
            </a:r>
          </a:p>
        </p:txBody>
      </p:sp>
    </p:spTree>
    <p:extLst>
      <p:ext uri="{BB962C8B-B14F-4D97-AF65-F5344CB8AC3E}">
        <p14:creationId xmlns:p14="http://schemas.microsoft.com/office/powerpoint/2010/main" val="2245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304800"/>
            <a:ext cx="299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Same carrots, mid-October</a:t>
            </a:r>
          </a:p>
        </p:txBody>
      </p:sp>
    </p:spTree>
    <p:extLst>
      <p:ext uri="{BB962C8B-B14F-4D97-AF65-F5344CB8AC3E}">
        <p14:creationId xmlns:p14="http://schemas.microsoft.com/office/powerpoint/2010/main" val="6111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Asparagus planted in 2016 </a:t>
            </a:r>
          </a:p>
          <a:p>
            <a:r>
              <a:rPr lang="en-US" dirty="0"/>
              <a:t>(it’s a perennial)</a:t>
            </a:r>
          </a:p>
        </p:txBody>
      </p:sp>
    </p:spTree>
    <p:extLst>
      <p:ext uri="{BB962C8B-B14F-4D97-AF65-F5344CB8AC3E}">
        <p14:creationId xmlns:p14="http://schemas.microsoft.com/office/powerpoint/2010/main" val="38056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Grow stuff close together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Raised Beds allow you to plant densely, because there is clearing all </a:t>
            </a:r>
            <a:r>
              <a:rPr lang="en-US" altLang="en-US" dirty="0" smtClean="0"/>
              <a:t>around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7588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6927"/>
            <a:ext cx="388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Asparagus in September—gone to seed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1364" y="6477000"/>
            <a:ext cx="341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young cabbage—fall planting</a:t>
            </a:r>
          </a:p>
        </p:txBody>
      </p:sp>
    </p:spTree>
    <p:extLst>
      <p:ext uri="{BB962C8B-B14F-4D97-AF65-F5344CB8AC3E}">
        <p14:creationId xmlns:p14="http://schemas.microsoft.com/office/powerpoint/2010/main" val="2245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5029200"/>
            <a:ext cx="1469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Beer anyone?</a:t>
            </a:r>
          </a:p>
          <a:p>
            <a:r>
              <a:rPr lang="en-US" dirty="0">
                <a:solidFill>
                  <a:schemeClr val="bg1"/>
                </a:solidFill>
              </a:rPr>
              <a:t>Hops.</a:t>
            </a:r>
          </a:p>
        </p:txBody>
      </p:sp>
    </p:spTree>
    <p:extLst>
      <p:ext uri="{BB962C8B-B14F-4D97-AF65-F5344CB8AC3E}">
        <p14:creationId xmlns:p14="http://schemas.microsoft.com/office/powerpoint/2010/main" val="10404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5523"/>
            <a:ext cx="596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Herb Garden: parsley, chives, oregano, thyme, sage, rosemary</a:t>
            </a:r>
          </a:p>
        </p:txBody>
      </p:sp>
    </p:spTree>
    <p:extLst>
      <p:ext uri="{BB962C8B-B14F-4D97-AF65-F5344CB8AC3E}">
        <p14:creationId xmlns:p14="http://schemas.microsoft.com/office/powerpoint/2010/main" val="26390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6712" y="11668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22450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3934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October—protecting tomatoes, strawberries, peppers, tomatillos, eggplants from rain </a:t>
            </a:r>
          </a:p>
        </p:txBody>
      </p:sp>
    </p:spTree>
    <p:extLst>
      <p:ext uri="{BB962C8B-B14F-4D97-AF65-F5344CB8AC3E}">
        <p14:creationId xmlns:p14="http://schemas.microsoft.com/office/powerpoint/2010/main" val="5376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13660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December—</a:t>
            </a:r>
          </a:p>
          <a:p>
            <a:r>
              <a:rPr lang="en-US" dirty="0"/>
              <a:t>Fall planted </a:t>
            </a:r>
          </a:p>
          <a:p>
            <a:r>
              <a:rPr lang="en-US" dirty="0"/>
              <a:t>peas, beets,</a:t>
            </a:r>
          </a:p>
          <a:p>
            <a:r>
              <a:rPr lang="en-US" dirty="0"/>
              <a:t>spinach, </a:t>
            </a:r>
          </a:p>
          <a:p>
            <a:r>
              <a:rPr lang="en-US" dirty="0"/>
              <a:t>Swiss chard,</a:t>
            </a:r>
          </a:p>
          <a:p>
            <a:r>
              <a:rPr lang="en-US" dirty="0"/>
              <a:t>cilantro</a:t>
            </a:r>
          </a:p>
        </p:txBody>
      </p:sp>
    </p:spTree>
    <p:extLst>
      <p:ext uri="{BB962C8B-B14F-4D97-AF65-F5344CB8AC3E}">
        <p14:creationId xmlns:p14="http://schemas.microsoft.com/office/powerpoint/2010/main" val="20301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Grow stuff close together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Raised Beds allow you to plant densely, because there is clearing all around</a:t>
            </a:r>
          </a:p>
          <a:p>
            <a:pPr eaLnBrk="1" hangingPunct="1"/>
            <a:r>
              <a:rPr lang="en-US" altLang="en-US" dirty="0"/>
              <a:t>Drip tape puts water only on desired plants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91843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562599"/>
            <a:ext cx="805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January 2018—Carrot Bed w/straw. (also a favorite place for stripe to sleep)</a:t>
            </a:r>
          </a:p>
        </p:txBody>
      </p:sp>
    </p:spTree>
    <p:extLst>
      <p:ext uri="{BB962C8B-B14F-4D97-AF65-F5344CB8AC3E}">
        <p14:creationId xmlns:p14="http://schemas.microsoft.com/office/powerpoint/2010/main" val="29637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1795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Garlic planted on</a:t>
            </a:r>
          </a:p>
          <a:p>
            <a:r>
              <a:rPr lang="en-US" dirty="0"/>
              <a:t>Halloween under</a:t>
            </a:r>
          </a:p>
          <a:p>
            <a:r>
              <a:rPr lang="en-US" dirty="0"/>
              <a:t>a “tunnel” </a:t>
            </a:r>
          </a:p>
          <a:p>
            <a:r>
              <a:rPr lang="en-US" dirty="0"/>
              <a:t>Carrots were </a:t>
            </a:r>
          </a:p>
          <a:p>
            <a:r>
              <a:rPr lang="en-US" dirty="0"/>
              <a:t>under straw in</a:t>
            </a:r>
          </a:p>
          <a:p>
            <a:r>
              <a:rPr lang="en-US" dirty="0"/>
              <a:t>background.</a:t>
            </a:r>
          </a:p>
        </p:txBody>
      </p:sp>
    </p:spTree>
    <p:extLst>
      <p:ext uri="{BB962C8B-B14F-4D97-AF65-F5344CB8AC3E}">
        <p14:creationId xmlns:p14="http://schemas.microsoft.com/office/powerpoint/2010/main" val="36606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638800"/>
            <a:ext cx="541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Garlic planted Halloween, but planted uncovered. </a:t>
            </a:r>
          </a:p>
        </p:txBody>
      </p:sp>
    </p:spTree>
    <p:extLst>
      <p:ext uri="{BB962C8B-B14F-4D97-AF65-F5344CB8AC3E}">
        <p14:creationId xmlns:p14="http://schemas.microsoft.com/office/powerpoint/2010/main" val="38499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0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248400"/>
            <a:ext cx="5021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Swiss Chard overwintering without protection.</a:t>
            </a:r>
          </a:p>
        </p:txBody>
      </p:sp>
    </p:spTree>
    <p:extLst>
      <p:ext uri="{BB962C8B-B14F-4D97-AF65-F5344CB8AC3E}">
        <p14:creationId xmlns:p14="http://schemas.microsoft.com/office/powerpoint/2010/main" val="24717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5334000"/>
            <a:ext cx="1960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Overwintering</a:t>
            </a:r>
          </a:p>
          <a:p>
            <a:r>
              <a:rPr lang="en-US" sz="2000" dirty="0"/>
              <a:t>Cabbage without</a:t>
            </a:r>
          </a:p>
          <a:p>
            <a:r>
              <a:rPr lang="en-US" sz="2000" dirty="0"/>
              <a:t>protection.</a:t>
            </a:r>
          </a:p>
        </p:txBody>
      </p:sp>
    </p:spTree>
    <p:extLst>
      <p:ext uri="{BB962C8B-B14F-4D97-AF65-F5344CB8AC3E}">
        <p14:creationId xmlns:p14="http://schemas.microsoft.com/office/powerpoint/2010/main" val="7134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7168BE-4B6F-4DFD-9EDF-65C66B77E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98298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16BCE5-A40C-46A1-BEF8-94B202A2EC84}"/>
              </a:ext>
            </a:extLst>
          </p:cNvPr>
          <p:cNvSpPr txBox="1"/>
          <p:nvPr/>
        </p:nvSpPr>
        <p:spPr>
          <a:xfrm>
            <a:off x="6781800" y="990600"/>
            <a:ext cx="2241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January 2019; harvest</a:t>
            </a:r>
          </a:p>
          <a:p>
            <a:r>
              <a:rPr lang="en-US" dirty="0">
                <a:solidFill>
                  <a:schemeClr val="bg1"/>
                </a:solidFill>
              </a:rPr>
              <a:t>of winter carrots and</a:t>
            </a:r>
          </a:p>
          <a:p>
            <a:r>
              <a:rPr lang="en-US" dirty="0">
                <a:solidFill>
                  <a:schemeClr val="bg1"/>
                </a:solidFill>
              </a:rPr>
              <a:t>parsnips</a:t>
            </a:r>
          </a:p>
        </p:txBody>
      </p:sp>
    </p:spTree>
    <p:extLst>
      <p:ext uri="{BB962C8B-B14F-4D97-AF65-F5344CB8AC3E}">
        <p14:creationId xmlns:p14="http://schemas.microsoft.com/office/powerpoint/2010/main" val="34942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018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1686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Polycarbonate wall south facing end of barn. Basil, cilantro, lettuce, spinach, Swiss chard</a:t>
            </a:r>
          </a:p>
        </p:txBody>
      </p:sp>
    </p:spTree>
    <p:extLst>
      <p:ext uri="{BB962C8B-B14F-4D97-AF65-F5344CB8AC3E}">
        <p14:creationId xmlns:p14="http://schemas.microsoft.com/office/powerpoint/2010/main" val="41209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Urban Farming</a:t>
            </a:r>
          </a:p>
        </p:txBody>
      </p:sp>
      <p:sp>
        <p:nvSpPr>
          <p:cNvPr id="798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Farming the space between the sidewalk and the street at our former</a:t>
            </a:r>
          </a:p>
          <a:p>
            <a:r>
              <a:rPr lang="en-US" altLang="en-US" dirty="0"/>
              <a:t>home on 23</a:t>
            </a:r>
            <a:r>
              <a:rPr lang="en-US" altLang="en-US" baseline="30000" dirty="0"/>
              <a:t>rd</a:t>
            </a:r>
            <a:r>
              <a:rPr lang="en-US" altLang="en-US" dirty="0"/>
              <a:t> Street.</a:t>
            </a:r>
          </a:p>
        </p:txBody>
      </p:sp>
    </p:spTree>
    <p:extLst>
      <p:ext uri="{BB962C8B-B14F-4D97-AF65-F5344CB8AC3E}">
        <p14:creationId xmlns:p14="http://schemas.microsoft.com/office/powerpoint/2010/main" val="29120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IMG_00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457200" y="685800"/>
            <a:ext cx="186301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This 7’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space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front of 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old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is simply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Wasted.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So I put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raised beds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there.</a:t>
            </a:r>
          </a:p>
        </p:txBody>
      </p:sp>
      <p:sp>
        <p:nvSpPr>
          <p:cNvPr id="80900" name="TextBox 3"/>
          <p:cNvSpPr txBox="1">
            <a:spLocks noChangeArrowheads="1"/>
          </p:cNvSpPr>
          <p:nvPr/>
        </p:nvSpPr>
        <p:spPr bwMode="auto">
          <a:xfrm>
            <a:off x="7315200" y="914400"/>
            <a:ext cx="16113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11 beds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about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5’ X 10’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each.</a:t>
            </a:r>
          </a:p>
        </p:txBody>
      </p:sp>
    </p:spTree>
    <p:extLst>
      <p:ext uri="{BB962C8B-B14F-4D97-AF65-F5344CB8AC3E}">
        <p14:creationId xmlns:p14="http://schemas.microsoft.com/office/powerpoint/2010/main" val="34980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Grow stuff close together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Raised Beds allow you to plant densely, because there is clearing all around</a:t>
            </a:r>
          </a:p>
          <a:p>
            <a:pPr eaLnBrk="1" hangingPunct="1"/>
            <a:r>
              <a:rPr lang="en-US" altLang="en-US" sz="2400" dirty="0"/>
              <a:t>Drip tape puts water only on desired plants.</a:t>
            </a:r>
          </a:p>
          <a:p>
            <a:pPr eaLnBrk="1" hangingPunct="1"/>
            <a:r>
              <a:rPr lang="en-US" altLang="en-US" dirty="0"/>
              <a:t>Combined, these nearly eliminate weeds in the beds.</a:t>
            </a:r>
          </a:p>
        </p:txBody>
      </p:sp>
    </p:spTree>
    <p:extLst>
      <p:ext uri="{BB962C8B-B14F-4D97-AF65-F5344CB8AC3E}">
        <p14:creationId xmlns:p14="http://schemas.microsoft.com/office/powerpoint/2010/main" val="26591843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IMG_0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0"/>
            <a:ext cx="6858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228600" y="1066800"/>
            <a:ext cx="838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4’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10’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728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IMG_01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685800" y="6273800"/>
            <a:ext cx="628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120 pound potato harvest in 2012</a:t>
            </a:r>
          </a:p>
        </p:txBody>
      </p:sp>
    </p:spTree>
    <p:extLst>
      <p:ext uri="{BB962C8B-B14F-4D97-AF65-F5344CB8AC3E}">
        <p14:creationId xmlns:p14="http://schemas.microsoft.com/office/powerpoint/2010/main" val="1141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IMG_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3832225" y="0"/>
            <a:ext cx="531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B0F0"/>
                </a:solidFill>
              </a:rPr>
              <a:t>Squash/Pumpkins &amp; Melons</a:t>
            </a:r>
          </a:p>
        </p:txBody>
      </p:sp>
    </p:spTree>
    <p:extLst>
      <p:ext uri="{BB962C8B-B14F-4D97-AF65-F5344CB8AC3E}">
        <p14:creationId xmlns:p14="http://schemas.microsoft.com/office/powerpoint/2010/main" val="20499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IMG_0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152400" y="6096000"/>
            <a:ext cx="7923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Street View Squash/Pumpkins and Melons</a:t>
            </a:r>
          </a:p>
        </p:txBody>
      </p:sp>
    </p:spTree>
    <p:extLst>
      <p:ext uri="{BB962C8B-B14F-4D97-AF65-F5344CB8AC3E}">
        <p14:creationId xmlns:p14="http://schemas.microsoft.com/office/powerpoint/2010/main" val="1859671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IMG_01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2438400" y="1905000"/>
            <a:ext cx="5583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Green Beans/Sweet Potatoes</a:t>
            </a:r>
          </a:p>
        </p:txBody>
      </p:sp>
    </p:spTree>
    <p:extLst>
      <p:ext uri="{BB962C8B-B14F-4D97-AF65-F5344CB8AC3E}">
        <p14:creationId xmlns:p14="http://schemas.microsoft.com/office/powerpoint/2010/main" val="29576533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1219200" y="609600"/>
            <a:ext cx="6173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6’ X 15’ sweet potato bed in 2015</a:t>
            </a:r>
          </a:p>
        </p:txBody>
      </p:sp>
    </p:spTree>
    <p:extLst>
      <p:ext uri="{BB962C8B-B14F-4D97-AF65-F5344CB8AC3E}">
        <p14:creationId xmlns:p14="http://schemas.microsoft.com/office/powerpoint/2010/main" val="36492282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57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5257800" y="685800"/>
            <a:ext cx="38735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Same bed produced</a:t>
            </a:r>
          </a:p>
          <a:p>
            <a:pPr eaLnBrk="1" hangingPunct="1"/>
            <a:r>
              <a:rPr lang="en-US" altLang="en-US"/>
              <a:t>125 pounds of </a:t>
            </a:r>
          </a:p>
          <a:p>
            <a:pPr eaLnBrk="1" hangingPunct="1"/>
            <a:r>
              <a:rPr lang="en-US" altLang="en-US"/>
              <a:t>sweet potatoes in</a:t>
            </a:r>
          </a:p>
          <a:p>
            <a:pPr eaLnBrk="1" hangingPunct="1"/>
            <a:r>
              <a:rPr lang="en-US" altLang="en-US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8361117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IMG_0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52400"/>
            <a:ext cx="11353800" cy="756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0" y="152400"/>
            <a:ext cx="6880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Sweet Potatoes must cure at a warm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Temperature for three weeks.</a:t>
            </a:r>
          </a:p>
        </p:txBody>
      </p:sp>
    </p:spTree>
    <p:extLst>
      <p:ext uri="{BB962C8B-B14F-4D97-AF65-F5344CB8AC3E}">
        <p14:creationId xmlns:p14="http://schemas.microsoft.com/office/powerpoint/2010/main" val="2052151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Gardening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in an apartment? Short on space? No garden plots available? No problem. Buy a 5 gallon </a:t>
            </a:r>
            <a:r>
              <a:rPr lang="en-US" dirty="0">
                <a:hlinkClick r:id="rId2"/>
              </a:rPr>
              <a:t>bucket</a:t>
            </a:r>
            <a:r>
              <a:rPr lang="en-US" dirty="0"/>
              <a:t> , fill it with potting soil and go for it! </a:t>
            </a:r>
          </a:p>
          <a:p>
            <a:r>
              <a:rPr lang="en-US" dirty="0"/>
              <a:t>Also </a:t>
            </a:r>
            <a:r>
              <a:rPr lang="en-US" dirty="0">
                <a:hlinkClick r:id="rId3"/>
              </a:rPr>
              <a:t>Gardener’s Supply </a:t>
            </a:r>
            <a:r>
              <a:rPr lang="en-US" dirty="0"/>
              <a:t>has lots of containers.</a:t>
            </a:r>
          </a:p>
          <a:p>
            <a:endParaRPr lang="en-US" dirty="0"/>
          </a:p>
          <a:p>
            <a:r>
              <a:rPr lang="en-US" dirty="0"/>
              <a:t>Don’t forget that you need 6+ hours of sunshine for most vegetables.</a:t>
            </a:r>
          </a:p>
        </p:txBody>
      </p:sp>
    </p:spTree>
    <p:extLst>
      <p:ext uri="{BB962C8B-B14F-4D97-AF65-F5344CB8AC3E}">
        <p14:creationId xmlns:p14="http://schemas.microsoft.com/office/powerpoint/2010/main" val="32277748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100" y="5486400"/>
            <a:ext cx="2470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Garden shed made from</a:t>
            </a:r>
          </a:p>
          <a:p>
            <a:r>
              <a:rPr lang="en-US" dirty="0">
                <a:solidFill>
                  <a:schemeClr val="bg1"/>
                </a:solidFill>
              </a:rPr>
              <a:t>used fence boards from</a:t>
            </a:r>
          </a:p>
          <a:p>
            <a:r>
              <a:rPr lang="en-US" dirty="0">
                <a:solidFill>
                  <a:schemeClr val="bg1"/>
                </a:solidFill>
              </a:rPr>
              <a:t>Habitat for Humanity</a:t>
            </a:r>
          </a:p>
          <a:p>
            <a:r>
              <a:rPr lang="en-US" dirty="0">
                <a:solidFill>
                  <a:schemeClr val="bg1"/>
                </a:solidFill>
              </a:rPr>
              <a:t>Restore.</a:t>
            </a:r>
          </a:p>
        </p:txBody>
      </p:sp>
    </p:spTree>
    <p:extLst>
      <p:ext uri="{BB962C8B-B14F-4D97-AF65-F5344CB8AC3E}">
        <p14:creationId xmlns:p14="http://schemas.microsoft.com/office/powerpoint/2010/main" val="3167462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941</Words>
  <Application>Microsoft Office PowerPoint</Application>
  <PresentationFormat>On-screen Show (4:3)</PresentationFormat>
  <Paragraphs>207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Sustainability Heroes grow and preserve their own food—If I can do it, you can do it</vt:lpstr>
      <vt:lpstr>2017 Raised Beds</vt:lpstr>
      <vt:lpstr>Why Raised Bed Gardening?</vt:lpstr>
      <vt:lpstr>Why Raised Bed Gardening?</vt:lpstr>
      <vt:lpstr>Why Raised Bed Gardening?</vt:lpstr>
      <vt:lpstr>What to grow?</vt:lpstr>
      <vt:lpstr>Grow stuff close together</vt:lpstr>
      <vt:lpstr>Grow stuff close together</vt:lpstr>
      <vt:lpstr>Grow stuff close together</vt:lpstr>
      <vt:lpstr>Plant stuff for winter harvest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 in the summer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 Farming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Container Gardening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Raised Beds</dc:title>
  <dc:creator>Steve</dc:creator>
  <cp:lastModifiedBy>cooks</cp:lastModifiedBy>
  <cp:revision>45</cp:revision>
  <dcterms:created xsi:type="dcterms:W3CDTF">2017-04-19T16:18:51Z</dcterms:created>
  <dcterms:modified xsi:type="dcterms:W3CDTF">2020-02-05T17:40:19Z</dcterms:modified>
</cp:coreProperties>
</file>